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47" r:id="rId2"/>
    <p:sldMasterId id="2147483793" r:id="rId3"/>
  </p:sldMasterIdLst>
  <p:notesMasterIdLst>
    <p:notesMasterId r:id="rId19"/>
  </p:notesMasterIdLst>
  <p:handoutMasterIdLst>
    <p:handoutMasterId r:id="rId20"/>
  </p:handoutMasterIdLst>
  <p:sldIdLst>
    <p:sldId id="261" r:id="rId4"/>
    <p:sldId id="282" r:id="rId5"/>
    <p:sldId id="288" r:id="rId6"/>
    <p:sldId id="270" r:id="rId7"/>
    <p:sldId id="266" r:id="rId8"/>
    <p:sldId id="267" r:id="rId9"/>
    <p:sldId id="268" r:id="rId10"/>
    <p:sldId id="278" r:id="rId11"/>
    <p:sldId id="285" r:id="rId12"/>
    <p:sldId id="279" r:id="rId13"/>
    <p:sldId id="280" r:id="rId14"/>
    <p:sldId id="281" r:id="rId15"/>
    <p:sldId id="286" r:id="rId16"/>
    <p:sldId id="269" r:id="rId17"/>
    <p:sldId id="284" r:id="rId1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8" d="100"/>
          <a:sy n="128" d="100"/>
        </p:scale>
        <p:origin x="-1134" y="-84"/>
      </p:cViewPr>
      <p:guideLst>
        <p:guide orient="horz" pos="2160"/>
        <p:guide orient="horz" pos="4110"/>
        <p:guide orient="horz" pos="391"/>
        <p:guide orient="horz" pos="709"/>
        <p:guide orient="horz" pos="3974"/>
        <p:guide orient="horz" pos="1344"/>
        <p:guide orient="horz" pos="1208"/>
        <p:guide orient="horz" pos="300"/>
        <p:guide pos="2880"/>
        <p:guide pos="612"/>
        <p:guide pos="5511"/>
        <p:guide pos="3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2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39D19-7A05-4D97-9EA3-A643287EEED7}" type="datetimeFigureOut">
              <a:rPr lang="de-CH"/>
              <a:pPr>
                <a:defRPr/>
              </a:pPr>
              <a:t>29.08.2017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627A8D-1312-44EB-AED4-C5F4D4D8256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2847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750B68-58FC-4378-9A89-53DB0FC8855E}" type="datetimeFigureOut">
              <a:rPr lang="de-CH"/>
              <a:pPr>
                <a:defRPr/>
              </a:pPr>
              <a:t>29.08.2017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38DC17-9DF7-4919-A137-8BBC0F80F39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5198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B3136-2640-4B30-A22D-556065CA1A9C}" type="slidenum">
              <a:rPr lang="de-CH"/>
              <a:pPr>
                <a:defRPr/>
              </a:pPr>
              <a:t>7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8102" y="1030615"/>
            <a:ext cx="7777163" cy="887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99" y="3208203"/>
            <a:ext cx="7777113" cy="100811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23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E8662F-DC9B-4057-A513-6CBC1F6F8BB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400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8102" y="1030615"/>
            <a:ext cx="7777163" cy="887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99" y="3208203"/>
            <a:ext cx="7777113" cy="100811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971550" y="6524625"/>
            <a:ext cx="53975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6686-F643-4E6D-84FF-78EB0A31A84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1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971550" y="2133600"/>
            <a:ext cx="7777163" cy="4175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6686-F643-4E6D-84FF-78EB0A31A84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5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971550" y="2133600"/>
            <a:ext cx="7777163" cy="417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D06E-7FBE-4BBE-B02A-709AF4EF5F86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2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49" y="3017971"/>
            <a:ext cx="7777164" cy="1105710"/>
          </a:xfrm>
        </p:spPr>
        <p:txBody>
          <a:bodyPr/>
          <a:lstStyle>
            <a:lvl1pPr algn="l">
              <a:defRPr sz="3200" b="1" cap="none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617" y="4293096"/>
            <a:ext cx="7772400" cy="996131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67FF-E79E-4B59-B019-F769B9310982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2133600"/>
            <a:ext cx="3689350" cy="41751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9231" y="2133600"/>
            <a:ext cx="3939481" cy="41751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9C40-F2EE-49C3-B350-47847E7E360D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0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971549" y="2133600"/>
            <a:ext cx="3780000" cy="41751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945487" y="2133600"/>
            <a:ext cx="3780000" cy="4175125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8D32-E887-489A-BB63-7AA7B3DEBE3F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40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C4AD-87EC-402B-91C4-5FB181757433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26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E2C7E-6E9F-4C77-AE13-9BABA3755ACE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13" indent="-365125">
              <a:defRPr/>
            </a:lvl2pPr>
            <a:lvl3pPr marL="1079500" indent="-357188">
              <a:defRPr/>
            </a:lvl3pPr>
            <a:lvl4pPr marL="1435100" indent="-355600">
              <a:tabLst/>
              <a:defRPr/>
            </a:lvl4pPr>
            <a:lvl5pPr marL="1792288" indent="-357188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0031-5066-45E5-82F3-7235EB47267B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58850" y="1030288"/>
            <a:ext cx="7777163" cy="885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148263" y="6524625"/>
            <a:ext cx="360045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268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971550" y="2133600"/>
            <a:ext cx="7777163" cy="4175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8BAE-7E83-4788-9FA3-DA8FFAFF414C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63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971550" y="2133600"/>
            <a:ext cx="7777163" cy="417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83A3A-B395-4696-83F2-92BD3637004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183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49" y="3017971"/>
            <a:ext cx="7777164" cy="1105710"/>
          </a:xfrm>
        </p:spPr>
        <p:txBody>
          <a:bodyPr/>
          <a:lstStyle>
            <a:lvl1pPr algn="l">
              <a:defRPr sz="3200" b="1" cap="none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617" y="4293096"/>
            <a:ext cx="7772400" cy="996131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BE6D-82C0-4869-84C9-CF6F64EF431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233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0" y="2133600"/>
            <a:ext cx="3689350" cy="41751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9231" y="2133600"/>
            <a:ext cx="3939481" cy="41751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B30C-2597-4AF2-A814-B561A96B8C9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815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971549" y="2133600"/>
            <a:ext cx="3780000" cy="41751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945487" y="2133600"/>
            <a:ext cx="3780000" cy="4175125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C6DC-F863-4B32-8D34-C1C25A762953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423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DAC2-0502-444D-808D-6A7E8BE9093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881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4800-3080-4BDC-92B6-1F8D3B1A77D3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149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722313" indent="-365125">
              <a:defRPr sz="2000"/>
            </a:lvl2pPr>
            <a:lvl3pPr marL="1079500" indent="-357188">
              <a:defRPr sz="2000"/>
            </a:lvl3pPr>
            <a:lvl4pPr marL="1435100" indent="-355600">
              <a:tabLst/>
              <a:defRPr sz="2000"/>
            </a:lvl4pPr>
            <a:lvl5pPr marL="1792288" indent="-357188">
              <a:defRPr sz="20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A281-404C-443B-BE0C-B9B21208C25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1187450" y="6553200"/>
            <a:ext cx="1657350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96323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958850" y="1030288"/>
            <a:ext cx="77771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71550" y="2133600"/>
            <a:ext cx="777716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8263" y="6524625"/>
            <a:ext cx="3600450" cy="2174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1550" y="6524625"/>
            <a:ext cx="539750" cy="2174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36D116-1E94-4CBA-BA50-53298B2B370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1030" name="Text Box 30"/>
          <p:cNvSpPr txBox="1">
            <a:spLocks noChangeArrowheads="1"/>
          </p:cNvSpPr>
          <p:nvPr/>
        </p:nvSpPr>
        <p:spPr bwMode="auto">
          <a:xfrm>
            <a:off x="852488" y="176213"/>
            <a:ext cx="262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de-DE" altLang="de-DE" sz="2000" smtClean="0">
                <a:solidFill>
                  <a:srgbClr val="000000"/>
                </a:solidFill>
              </a:rPr>
              <a:t>Kanton Bern</a:t>
            </a:r>
          </a:p>
        </p:txBody>
      </p:sp>
      <p:pic>
        <p:nvPicPr>
          <p:cNvPr id="1031" name="Grafi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46375"/>
            <a:ext cx="558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7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-6350"/>
            <a:ext cx="6169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803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113" indent="-350838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958850" y="1030288"/>
            <a:ext cx="77771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71550" y="2133600"/>
            <a:ext cx="777716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8263" y="6524625"/>
            <a:ext cx="3600450" cy="2174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de-CH"/>
              <a:t>Amt für Wald des Kantons Bern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1550" y="6524625"/>
            <a:ext cx="539750" cy="2174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01A5937-C0FA-46D0-B584-B2AA5BA67164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  <p:sp>
        <p:nvSpPr>
          <p:cNvPr id="2054" name="Text Box 30"/>
          <p:cNvSpPr txBox="1">
            <a:spLocks noChangeArrowheads="1"/>
          </p:cNvSpPr>
          <p:nvPr/>
        </p:nvSpPr>
        <p:spPr bwMode="auto">
          <a:xfrm>
            <a:off x="852488" y="176213"/>
            <a:ext cx="262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sz="2000" smtClean="0">
                <a:solidFill>
                  <a:srgbClr val="000000"/>
                </a:solidFill>
              </a:rPr>
              <a:t>Kanton Bern</a:t>
            </a:r>
          </a:p>
        </p:txBody>
      </p:sp>
      <p:pic>
        <p:nvPicPr>
          <p:cNvPr id="205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46375"/>
            <a:ext cx="558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fik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-6350"/>
            <a:ext cx="6169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113" indent="-350838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958850" y="1030288"/>
            <a:ext cx="77771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CH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71550" y="2133600"/>
            <a:ext cx="777716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CH" altLang="de-DE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48263" y="6524625"/>
            <a:ext cx="3600450" cy="2174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Amt für Wald des Kantons Bern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1550" y="6524625"/>
            <a:ext cx="539750" cy="2174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18C5A-D612-41DA-8B18-4B3CC1587985}" type="slidenum">
              <a:rPr lang="de-CH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30" name="Text Box 30"/>
          <p:cNvSpPr txBox="1">
            <a:spLocks noChangeArrowheads="1"/>
          </p:cNvSpPr>
          <p:nvPr/>
        </p:nvSpPr>
        <p:spPr bwMode="auto">
          <a:xfrm>
            <a:off x="852488" y="176213"/>
            <a:ext cx="2628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de-DE" altLang="de-DE" sz="2000" smtClean="0">
                <a:solidFill>
                  <a:srgbClr val="000000"/>
                </a:solidFill>
              </a:rPr>
              <a:t>Kanton Bern</a:t>
            </a:r>
          </a:p>
        </p:txBody>
      </p:sp>
      <p:pic>
        <p:nvPicPr>
          <p:cNvPr id="1031" name="Grafi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46375"/>
            <a:ext cx="5588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Grafik 7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-6350"/>
            <a:ext cx="6169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4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113" indent="-350838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2"/>
          <p:cNvSpPr>
            <a:spLocks noGrp="1"/>
          </p:cNvSpPr>
          <p:nvPr>
            <p:ph type="ctrTitle"/>
          </p:nvPr>
        </p:nvSpPr>
        <p:spPr>
          <a:xfrm>
            <a:off x="958850" y="1030288"/>
            <a:ext cx="7777163" cy="1535112"/>
          </a:xfrm>
        </p:spPr>
        <p:txBody>
          <a:bodyPr/>
          <a:lstStyle/>
          <a:p>
            <a:pPr eaLnBrk="1" hangingPunct="1"/>
            <a:r>
              <a:rPr lang="de-CH" altLang="de-DE" sz="2400" smtClean="0"/>
              <a:t>Präsidentenkonferenz Berner Waldbesitzer, 29.08.2017</a:t>
            </a:r>
            <a:br>
              <a:rPr lang="de-CH" altLang="de-DE" sz="2400" smtClean="0"/>
            </a:br>
            <a:r>
              <a:rPr lang="de-CH" altLang="de-DE" smtClean="0"/>
              <a:t/>
            </a:r>
            <a:br>
              <a:rPr lang="de-CH" altLang="de-DE" smtClean="0"/>
            </a:br>
            <a:r>
              <a:rPr lang="de-CH" altLang="de-DE" sz="4000" smtClean="0"/>
              <a:t>Strategie Geschäftsfeld Wald</a:t>
            </a:r>
            <a:r>
              <a:rPr lang="de-CH" altLang="de-DE" smtClean="0"/>
              <a:t/>
            </a:r>
            <a:br>
              <a:rPr lang="de-CH" altLang="de-DE" smtClean="0"/>
            </a:br>
            <a:endParaRPr lang="de-CH" altLang="de-DE" smtClean="0"/>
          </a:p>
        </p:txBody>
      </p:sp>
      <p:sp>
        <p:nvSpPr>
          <p:cNvPr id="5123" name="Untertitel 1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3024386" cy="792163"/>
          </a:xfrm>
        </p:spPr>
        <p:txBody>
          <a:bodyPr/>
          <a:lstStyle/>
          <a:p>
            <a:pPr eaLnBrk="1" hangingPunct="1"/>
            <a:r>
              <a:rPr lang="de-CH" altLang="de-DE" sz="2000" dirty="0" smtClean="0"/>
              <a:t>Roger Schmidt</a:t>
            </a:r>
          </a:p>
          <a:p>
            <a:pPr eaLnBrk="1" hangingPunct="1"/>
            <a:r>
              <a:rPr lang="de-CH" altLang="de-DE" sz="2000" dirty="0" smtClean="0"/>
              <a:t>Vorsteher Amt für Wald</a:t>
            </a:r>
          </a:p>
        </p:txBody>
      </p:sp>
      <p:sp>
        <p:nvSpPr>
          <p:cNvPr id="3076" name="Fußzeilenplatzhalt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altLang="de-DE" smtClean="0"/>
              <a:t>Amt für Wald des Kantons Bern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Stossrichtung Fachstrategien (2)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sz="quarter" idx="13"/>
          </p:nvPr>
        </p:nvSpPr>
        <p:spPr>
          <a:xfrm>
            <a:off x="971550" y="1917700"/>
            <a:ext cx="7777163" cy="4391025"/>
          </a:xfrm>
        </p:spPr>
        <p:txBody>
          <a:bodyPr/>
          <a:lstStyle/>
          <a:p>
            <a:pPr>
              <a:defRPr/>
            </a:pPr>
            <a:r>
              <a:rPr lang="de-CH" sz="2600" dirty="0">
                <a:solidFill>
                  <a:srgbClr val="FF0000"/>
                </a:solidFill>
              </a:rPr>
              <a:t>Walderhaltung: Fläche und Qualität erhalten</a:t>
            </a:r>
          </a:p>
          <a:p>
            <a:pPr marL="827088" lvl="1" indent="-457200">
              <a:defRPr/>
            </a:pPr>
            <a:r>
              <a:rPr lang="de-CH" dirty="0"/>
              <a:t>Verständnis für Walderhaltung fördern</a:t>
            </a:r>
          </a:p>
          <a:p>
            <a:pPr marL="827088" lvl="1" indent="-457200">
              <a:defRPr/>
            </a:pPr>
            <a:r>
              <a:rPr lang="de-CH" dirty="0"/>
              <a:t>Koordination mit Raumplanung</a:t>
            </a:r>
          </a:p>
          <a:p>
            <a:pPr marL="827088" lvl="1" indent="-457200">
              <a:defRPr/>
            </a:pPr>
            <a:r>
              <a:rPr lang="de-CH" dirty="0"/>
              <a:t>Angemessene Entscheidungen/Bewilligungen</a:t>
            </a:r>
          </a:p>
          <a:p>
            <a:pPr>
              <a:defRPr/>
            </a:pPr>
            <a:endParaRPr lang="de-CH" altLang="de-DE" sz="10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CH" altLang="de-DE" sz="2600" dirty="0" smtClean="0">
                <a:solidFill>
                  <a:srgbClr val="FF0000"/>
                </a:solidFill>
              </a:rPr>
              <a:t>Waldschutz: Widerstandsfähigkeit fördern</a:t>
            </a:r>
          </a:p>
          <a:p>
            <a:pPr marL="717550" lvl="2" indent="-355600">
              <a:defRPr/>
            </a:pPr>
            <a:r>
              <a:rPr lang="de-CH" altLang="de-DE" sz="2600" dirty="0" smtClean="0"/>
              <a:t>Schäden «risikogerecht» eingrenzen</a:t>
            </a:r>
          </a:p>
          <a:p>
            <a:pPr lvl="1">
              <a:defRPr/>
            </a:pPr>
            <a:r>
              <a:rPr lang="de-CH" altLang="de-DE" dirty="0" smtClean="0"/>
              <a:t>Regelmässige Überwachung durch Wald-besitzer; generelle durch Forstdienst</a:t>
            </a:r>
          </a:p>
          <a:p>
            <a:pPr lvl="1">
              <a:defRPr/>
            </a:pPr>
            <a:r>
              <a:rPr lang="de-CH" altLang="de-DE" dirty="0" smtClean="0"/>
              <a:t>Lösungen für Wald-Wild-Thema</a:t>
            </a:r>
          </a:p>
          <a:p>
            <a:pPr marL="363538" lvl="1" indent="0">
              <a:buFont typeface="Wingdings" pitchFamily="2" charset="2"/>
              <a:buNone/>
              <a:defRPr/>
            </a:pPr>
            <a:endParaRPr lang="de-CH" alt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Amt für Wald des Kantons Bern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Stossrichtung Fachstrategien (3)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sz="quarter" idx="13"/>
          </p:nvPr>
        </p:nvSpPr>
        <p:spPr>
          <a:xfrm>
            <a:off x="971550" y="2133600"/>
            <a:ext cx="7777163" cy="2303463"/>
          </a:xfrm>
        </p:spPr>
        <p:txBody>
          <a:bodyPr/>
          <a:lstStyle/>
          <a:p>
            <a:pPr>
              <a:defRPr/>
            </a:pPr>
            <a:r>
              <a:rPr lang="de-CH" altLang="de-DE" sz="2600" dirty="0">
                <a:solidFill>
                  <a:srgbClr val="FF0000"/>
                </a:solidFill>
              </a:rPr>
              <a:t>Schutzwald: Schutzleistung sichern</a:t>
            </a:r>
          </a:p>
          <a:p>
            <a:pPr lvl="1">
              <a:defRPr/>
            </a:pPr>
            <a:r>
              <a:rPr lang="de-CH" altLang="de-DE" dirty="0"/>
              <a:t>Akteure befähigen, «entwickeln»: </a:t>
            </a:r>
            <a:r>
              <a:rPr lang="de-CH" altLang="de-DE" dirty="0" err="1"/>
              <a:t>SiV</a:t>
            </a:r>
            <a:r>
              <a:rPr lang="de-CH" altLang="de-DE" dirty="0"/>
              <a:t> als Besteller, Waldwirtschaft als Dienstleister</a:t>
            </a:r>
          </a:p>
          <a:p>
            <a:endParaRPr lang="de-CH" altLang="de-DE" sz="2600" dirty="0" smtClean="0">
              <a:solidFill>
                <a:srgbClr val="FF0000"/>
              </a:solidFill>
            </a:endParaRPr>
          </a:p>
          <a:p>
            <a:r>
              <a:rPr lang="de-CH" altLang="de-DE" sz="2600" dirty="0" err="1" smtClean="0">
                <a:solidFill>
                  <a:srgbClr val="FF0000"/>
                </a:solidFill>
              </a:rPr>
              <a:t>Waldbiodiversität</a:t>
            </a:r>
            <a:r>
              <a:rPr lang="de-CH" altLang="de-DE" sz="2600" dirty="0" smtClean="0">
                <a:solidFill>
                  <a:srgbClr val="FF0000"/>
                </a:solidFill>
              </a:rPr>
              <a:t>: glaubwürdige Förderung</a:t>
            </a:r>
          </a:p>
          <a:p>
            <a:pPr lvl="1"/>
            <a:r>
              <a:rPr lang="de-CH" altLang="de-DE" dirty="0" smtClean="0"/>
              <a:t>Biodiversität dank naturnaher </a:t>
            </a:r>
            <a:r>
              <a:rPr lang="de-CH" altLang="de-DE" dirty="0" err="1" smtClean="0"/>
              <a:t>Waldbewirt-schaftung</a:t>
            </a:r>
            <a:r>
              <a:rPr lang="de-CH" altLang="de-DE" dirty="0" smtClean="0"/>
              <a:t> </a:t>
            </a:r>
          </a:p>
          <a:p>
            <a:pPr lvl="1"/>
            <a:r>
              <a:rPr lang="de-CH" altLang="de-DE" dirty="0" smtClean="0"/>
              <a:t>Vertragsnaturschutz als Ergänzung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Amt für Wald des Kantons Bern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Nutzen für Waldbesitzende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sz="quarter" idx="13"/>
          </p:nvPr>
        </p:nvSpPr>
        <p:spPr>
          <a:xfrm>
            <a:off x="971551" y="2133600"/>
            <a:ext cx="7777162" cy="4175125"/>
          </a:xfrm>
        </p:spPr>
        <p:txBody>
          <a:bodyPr/>
          <a:lstStyle/>
          <a:p>
            <a:r>
              <a:rPr lang="de-CH" altLang="de-DE" sz="2600" dirty="0" smtClean="0"/>
              <a:t>Wald- und Holzwirtschaft werden belebt, </a:t>
            </a:r>
            <a:r>
              <a:rPr lang="de-CH" altLang="de-DE" sz="2600" dirty="0" smtClean="0"/>
              <a:t>wirtschaftlicher Erfolg </a:t>
            </a:r>
            <a:r>
              <a:rPr lang="de-CH" altLang="de-DE" sz="2600" dirty="0" smtClean="0"/>
              <a:t>im Wald wird </a:t>
            </a:r>
            <a:r>
              <a:rPr lang="de-CH" altLang="de-DE" sz="2600" dirty="0" smtClean="0"/>
              <a:t>möglich.</a:t>
            </a:r>
          </a:p>
          <a:p>
            <a:r>
              <a:rPr lang="de-CH" altLang="de-DE" sz="2600" dirty="0" smtClean="0"/>
              <a:t>Die Waldbesitzer verfügen über leistungsfähige </a:t>
            </a:r>
            <a:r>
              <a:rPr lang="de-CH" altLang="de-DE" sz="2600" dirty="0" smtClean="0"/>
              <a:t>Organisationen </a:t>
            </a:r>
            <a:r>
              <a:rPr lang="de-CH" altLang="de-DE" sz="2600" dirty="0" smtClean="0"/>
              <a:t>und </a:t>
            </a:r>
            <a:r>
              <a:rPr lang="de-CH" altLang="de-DE" sz="2600" dirty="0" smtClean="0"/>
              <a:t>sind stolz auf ihr Eigentum.</a:t>
            </a:r>
          </a:p>
          <a:p>
            <a:endParaRPr lang="de-CH" altLang="de-DE" dirty="0"/>
          </a:p>
          <a:p>
            <a:r>
              <a:rPr lang="de-CH" altLang="de-DE" dirty="0" smtClean="0">
                <a:solidFill>
                  <a:srgbClr val="FF0000"/>
                </a:solidFill>
              </a:rPr>
              <a:t>Das KAWA unterstützt diese Entwicklung als zuverlässiger Partner.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Amt für Wald des Kantons Bern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Kanton </a:t>
            </a:r>
            <a:r>
              <a:rPr lang="de-CH" altLang="de-DE" dirty="0" smtClean="0">
                <a:sym typeface="Wingdings" panose="05000000000000000000" pitchFamily="2" charset="2"/>
              </a:rPr>
              <a:t> Waldbesitzer</a:t>
            </a:r>
            <a:br>
              <a:rPr lang="de-CH" altLang="de-DE" dirty="0" smtClean="0">
                <a:sym typeface="Wingdings" panose="05000000000000000000" pitchFamily="2" charset="2"/>
              </a:rPr>
            </a:br>
            <a:r>
              <a:rPr lang="de-CH" altLang="de-DE" dirty="0" smtClean="0">
                <a:sym typeface="Wingdings" panose="05000000000000000000" pitchFamily="2" charset="2"/>
              </a:rPr>
              <a:t>Die Rollen sind klar!</a:t>
            </a:r>
            <a:endParaRPr lang="de-CH" altLang="de-DE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971550" y="2204864"/>
            <a:ext cx="7777163" cy="4248472"/>
          </a:xfrm>
        </p:spPr>
        <p:txBody>
          <a:bodyPr>
            <a:normAutofit fontScale="92500" lnSpcReduction="20000"/>
          </a:bodyPr>
          <a:lstStyle/>
          <a:p>
            <a:r>
              <a:rPr lang="de-CH" altLang="de-DE" dirty="0" smtClean="0"/>
              <a:t>KWaG Art. 2: </a:t>
            </a:r>
            <a:r>
              <a:rPr lang="de-CH" altLang="de-DE" b="1" dirty="0" smtClean="0"/>
              <a:t>Bernische Waldpolitik</a:t>
            </a:r>
          </a:p>
          <a:p>
            <a:pPr lvl="1"/>
            <a:r>
              <a:rPr lang="de-CH" altLang="de-DE" dirty="0"/>
              <a:t>Rahmenbedingungen </a:t>
            </a:r>
            <a:r>
              <a:rPr lang="de-CH" altLang="de-DE" dirty="0" smtClean="0"/>
              <a:t>schaffen</a:t>
            </a:r>
            <a:r>
              <a:rPr lang="de-CH" altLang="de-DE" dirty="0"/>
              <a:t>, dass die </a:t>
            </a:r>
            <a:r>
              <a:rPr lang="de-CH" altLang="de-DE" b="1" dirty="0"/>
              <a:t>Waldwirtschaft</a:t>
            </a:r>
            <a:r>
              <a:rPr lang="de-CH" altLang="de-DE" dirty="0"/>
              <a:t> das Ökosystem Wald nachhaltig sichern und die gesellschaftlichen Bedürfnisse nach Gütern und Dienstleistungen selbstinitiativ, nachfragegerecht und eigenwirtschaftlich erfüllen </a:t>
            </a:r>
            <a:r>
              <a:rPr lang="de-CH" altLang="de-DE" dirty="0" smtClean="0"/>
              <a:t>kann; …</a:t>
            </a:r>
            <a:br>
              <a:rPr lang="de-CH" altLang="de-DE" dirty="0" smtClean="0"/>
            </a:br>
            <a:endParaRPr lang="de-CH" altLang="de-DE" dirty="0" smtClean="0">
              <a:solidFill>
                <a:srgbClr val="FF0000"/>
              </a:solidFill>
            </a:endParaRPr>
          </a:p>
          <a:p>
            <a:r>
              <a:rPr lang="de-CH" altLang="de-DE" dirty="0" smtClean="0">
                <a:solidFill>
                  <a:srgbClr val="FF0000"/>
                </a:solidFill>
              </a:rPr>
              <a:t>KWaG </a:t>
            </a:r>
            <a:r>
              <a:rPr lang="de-CH" altLang="de-DE" dirty="0">
                <a:solidFill>
                  <a:srgbClr val="FF0000"/>
                </a:solidFill>
              </a:rPr>
              <a:t>Art. </a:t>
            </a:r>
            <a:r>
              <a:rPr lang="de-CH" altLang="de-DE" dirty="0" smtClean="0">
                <a:solidFill>
                  <a:srgbClr val="FF0000"/>
                </a:solidFill>
              </a:rPr>
              <a:t>8: </a:t>
            </a:r>
            <a:r>
              <a:rPr lang="de-CH" b="1" dirty="0" smtClean="0">
                <a:solidFill>
                  <a:srgbClr val="FF0000"/>
                </a:solidFill>
              </a:rPr>
              <a:t>Bewirtschaftung</a:t>
            </a:r>
          </a:p>
          <a:p>
            <a:pPr lvl="1"/>
            <a:r>
              <a:rPr lang="de-CH" b="1" dirty="0" smtClean="0">
                <a:solidFill>
                  <a:srgbClr val="FF0000"/>
                </a:solidFill>
              </a:rPr>
              <a:t>Die </a:t>
            </a:r>
            <a:r>
              <a:rPr lang="de-CH" b="1" dirty="0">
                <a:solidFill>
                  <a:srgbClr val="FF0000"/>
                </a:solidFill>
              </a:rPr>
              <a:t>Bewirtschaftung der Wälder ist Sache ihrer Eigentümerinnen und Eigentümer</a:t>
            </a:r>
            <a:r>
              <a:rPr lang="de-CH" dirty="0" smtClean="0">
                <a:solidFill>
                  <a:srgbClr val="FF0000"/>
                </a:solidFill>
              </a:rPr>
              <a:t>.</a:t>
            </a:r>
            <a:br>
              <a:rPr lang="de-CH" dirty="0" smtClean="0">
                <a:solidFill>
                  <a:srgbClr val="FF0000"/>
                </a:solidFill>
              </a:rPr>
            </a:br>
            <a:endParaRPr lang="de-CH" altLang="de-DE" dirty="0">
              <a:solidFill>
                <a:srgbClr val="FF0000"/>
              </a:solidFill>
            </a:endParaRPr>
          </a:p>
          <a:p>
            <a:r>
              <a:rPr lang="de-CH" altLang="de-DE" dirty="0" smtClean="0">
                <a:solidFill>
                  <a:srgbClr val="FF0000"/>
                </a:solidFill>
              </a:rPr>
              <a:t>KWaG Art. 38: </a:t>
            </a:r>
            <a:r>
              <a:rPr lang="de-CH" altLang="de-DE" b="1" dirty="0" smtClean="0">
                <a:solidFill>
                  <a:srgbClr val="FF0000"/>
                </a:solidFill>
              </a:rPr>
              <a:t>Kant. Aufgaben </a:t>
            </a:r>
            <a:r>
              <a:rPr lang="de-CH" altLang="de-DE" dirty="0" smtClean="0">
                <a:solidFill>
                  <a:srgbClr val="FF0000"/>
                </a:solidFill>
              </a:rPr>
              <a:t>– Grundsätze</a:t>
            </a:r>
          </a:p>
          <a:p>
            <a:pPr lvl="1"/>
            <a:r>
              <a:rPr lang="de-CH" altLang="de-DE" dirty="0" smtClean="0"/>
              <a:t>Vollzug Waldgesetzgebung, Wahrung öffentliche Interessen</a:t>
            </a:r>
          </a:p>
          <a:p>
            <a:pPr lvl="1"/>
            <a:r>
              <a:rPr lang="de-CH" altLang="de-DE" dirty="0" smtClean="0"/>
              <a:t>Massnahmen zu Behebung Rechtswidrigkeiten veranlassen</a:t>
            </a:r>
          </a:p>
          <a:p>
            <a:pPr lvl="1"/>
            <a:r>
              <a:rPr lang="de-CH" altLang="de-DE" b="1" dirty="0" smtClean="0">
                <a:solidFill>
                  <a:srgbClr val="FF0000"/>
                </a:solidFill>
              </a:rPr>
              <a:t>Die Bildung und Organisation der Betriebe ist Sache der </a:t>
            </a:r>
            <a:r>
              <a:rPr lang="de-CH" altLang="de-DE" b="1" dirty="0" smtClean="0">
                <a:solidFill>
                  <a:srgbClr val="FF0000"/>
                </a:solidFill>
              </a:rPr>
              <a:t>Waldeigentümer</a:t>
            </a:r>
            <a:endParaRPr lang="de-CH" altLang="de-D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5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Weiteres Vorgehen</a:t>
            </a:r>
          </a:p>
        </p:txBody>
      </p:sp>
      <p:sp>
        <p:nvSpPr>
          <p:cNvPr id="10243" name="Fußzeilenplatzhalter 2"/>
          <p:cNvSpPr>
            <a:spLocks noGrp="1"/>
          </p:cNvSpPr>
          <p:nvPr>
            <p:ph type="ftr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altLang="de-DE" smtClean="0"/>
              <a:t>Amt für Wald des Kantons Bern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971550" y="2133600"/>
          <a:ext cx="7777163" cy="33830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8243"/>
                <a:gridCol w="6048920"/>
              </a:tblGrid>
              <a:tr h="1188629">
                <a:tc>
                  <a:txBody>
                    <a:bodyPr/>
                    <a:lstStyle/>
                    <a:p>
                      <a:r>
                        <a:rPr lang="de-CH" sz="1800" b="0" dirty="0" smtClean="0"/>
                        <a:t>Herbst 2017</a:t>
                      </a:r>
                      <a:endParaRPr lang="de-CH" sz="1800" b="0" dirty="0"/>
                    </a:p>
                  </a:txBody>
                  <a:tcPr marT="45693" marB="4569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dirty="0" smtClean="0"/>
                        <a:t>Einbezug BWB (und andere Partner)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800" b="0" dirty="0" smtClean="0"/>
                        <a:t>Präsentation an Waldbesitzerversammlungen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800" b="0" dirty="0" smtClean="0"/>
                        <a:t>Teilnahme Volkswirtschaftsdirektor an Delegiertenversammlung vom 27.10.2017</a:t>
                      </a:r>
                    </a:p>
                  </a:txBody>
                  <a:tcPr marT="45693" marB="4569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Ende 2017</a:t>
                      </a:r>
                      <a:endParaRPr lang="de-CH" sz="1800" dirty="0"/>
                    </a:p>
                  </a:txBody>
                  <a:tcPr marT="45693" marB="4569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voraussichtlich Genehmigung durch Volkswirtschaftsdirektor</a:t>
                      </a:r>
                    </a:p>
                    <a:p>
                      <a:endParaRPr lang="de-CH" sz="1800" dirty="0"/>
                    </a:p>
                  </a:txBody>
                  <a:tcPr marT="45693" marB="45693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08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ab 2018</a:t>
                      </a:r>
                      <a:endParaRPr lang="de-CH" sz="1800" dirty="0"/>
                    </a:p>
                  </a:txBody>
                  <a:tcPr marT="45693" marB="45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/>
                        <a:t>Umsetzung anhand Jahresplanung</a:t>
                      </a:r>
                    </a:p>
                    <a:p>
                      <a:endParaRPr lang="de-CH" sz="1800" dirty="0"/>
                    </a:p>
                  </a:txBody>
                  <a:tcPr marT="45693" marB="45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08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Mitte 2018</a:t>
                      </a:r>
                      <a:endParaRPr lang="de-CH" sz="1800" dirty="0"/>
                    </a:p>
                  </a:txBody>
                  <a:tcPr marT="45693" marB="45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Medienanlass, breite Kommunikation</a:t>
                      </a:r>
                    </a:p>
                    <a:p>
                      <a:endParaRPr lang="de-CH" sz="1800" dirty="0"/>
                    </a:p>
                  </a:txBody>
                  <a:tcPr marT="45693" marB="4569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CH" altLang="de-DE" sz="900" smtClean="0">
                <a:solidFill>
                  <a:srgbClr val="000000"/>
                </a:solidFill>
              </a:rPr>
              <a:t>Amt für Wald des Kantons Bern</a:t>
            </a:r>
          </a:p>
        </p:txBody>
      </p:sp>
      <p:sp>
        <p:nvSpPr>
          <p:cNvPr id="16387" name="Rectangle 15"/>
          <p:cNvSpPr txBox="1">
            <a:spLocks noChangeArrowheads="1"/>
          </p:cNvSpPr>
          <p:nvPr/>
        </p:nvSpPr>
        <p:spPr bwMode="auto">
          <a:xfrm>
            <a:off x="971550" y="1120775"/>
            <a:ext cx="77724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12788" indent="-349250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76325" indent="-363538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438275" indent="-361950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4pPr>
            <a:lvl5pPr marL="1789113" indent="-350838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46313" indent="-350838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03513" indent="-350838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60713" indent="-350838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17913" indent="-350838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CH" altLang="de-DE" sz="3200">
                <a:solidFill>
                  <a:srgbClr val="000000"/>
                </a:solidFill>
              </a:rPr>
              <a:t>Fragen?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CH" altLang="de-DE" sz="3200">
                <a:solidFill>
                  <a:srgbClr val="000000"/>
                </a:solidFill>
              </a:rPr>
              <a:t>– Danke für Ihre Aufmerksamkeit!</a:t>
            </a:r>
          </a:p>
        </p:txBody>
      </p:sp>
      <p:sp>
        <p:nvSpPr>
          <p:cNvPr id="16388" name="Rectangle 10"/>
          <p:cNvSpPr txBox="1">
            <a:spLocks noChangeArrowheads="1"/>
          </p:cNvSpPr>
          <p:nvPr/>
        </p:nvSpPr>
        <p:spPr bwMode="auto">
          <a:xfrm>
            <a:off x="971550" y="3814763"/>
            <a:ext cx="7773988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12788" indent="-349250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76325" indent="-363538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438275" indent="-361950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</a:defRPr>
            </a:lvl4pPr>
            <a:lvl5pPr marL="1789113" indent="-350838" eaLnBrk="0" hangingPunct="0"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46313" indent="-350838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03513" indent="-350838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60713" indent="-350838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17913" indent="-350838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de-CH" altLang="de-DE" sz="2400">
                <a:solidFill>
                  <a:srgbClr val="FFFFFF"/>
                </a:solidFill>
              </a:rPr>
              <a:t>Sie erreichen mich unter: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de-CH" altLang="de-DE" sz="2400">
                <a:solidFill>
                  <a:srgbClr val="FFFFFF"/>
                </a:solidFill>
              </a:rPr>
              <a:t>Tel. 031 633 50 20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de-CH" altLang="de-DE" sz="2400">
                <a:solidFill>
                  <a:srgbClr val="FFFFFF"/>
                </a:solidFill>
              </a:rPr>
              <a:t>roger.schmidt@vol.be.ch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Wald und Holz haben Potenzial! – </a:t>
            </a:r>
            <a:r>
              <a:rPr lang="de-CH" altLang="de-DE" dirty="0" smtClean="0"/>
              <a:t/>
            </a:r>
            <a:br>
              <a:rPr lang="de-CH" altLang="de-DE" dirty="0" smtClean="0"/>
            </a:br>
            <a:r>
              <a:rPr lang="de-CH" altLang="de-DE" dirty="0" smtClean="0"/>
              <a:t>Wie </a:t>
            </a:r>
            <a:r>
              <a:rPr lang="de-CH" altLang="de-DE" dirty="0" smtClean="0"/>
              <a:t>nutzen wir es?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altLang="de-DE" sz="2600" smtClean="0"/>
              <a:t>Bausektor &gt; wächst seit Jahren deutlich, Holzbau überproportional</a:t>
            </a:r>
          </a:p>
          <a:p>
            <a:r>
              <a:rPr lang="de-CH" altLang="de-DE" sz="2600" smtClean="0"/>
              <a:t>ABER: Anteil von Schweizer Holz eher gering, Holznutzung nimmt sogar ab</a:t>
            </a:r>
          </a:p>
          <a:p>
            <a:endParaRPr lang="de-CH" altLang="de-DE" sz="2600" smtClean="0"/>
          </a:p>
          <a:p>
            <a:pPr>
              <a:buFont typeface="Wingdings" pitchFamily="2" charset="2"/>
              <a:buChar char="à"/>
            </a:pPr>
            <a:r>
              <a:rPr lang="de-CH" altLang="de-DE" sz="2600" smtClean="0">
                <a:solidFill>
                  <a:srgbClr val="FF0000"/>
                </a:solidFill>
              </a:rPr>
              <a:t>Enormes Potenzial &gt; nutzbar durch rasches gemeinsames und innovatives Handeln der Akteure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Amt für Wald des Kantons Bern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692696"/>
            <a:ext cx="7768419" cy="585670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Amt für Wald des Kantons Bern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56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Weshalb eine neue Strategie?</a:t>
            </a:r>
          </a:p>
        </p:txBody>
      </p:sp>
      <p:sp>
        <p:nvSpPr>
          <p:cNvPr id="4099" name="Fußzeilenplatzhalter 2"/>
          <p:cNvSpPr>
            <a:spLocks noGrp="1"/>
          </p:cNvSpPr>
          <p:nvPr>
            <p:ph type="ftr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altLang="de-DE" smtClean="0"/>
              <a:t>Amt für Wald des Kantons Bern</a:t>
            </a:r>
          </a:p>
        </p:txBody>
      </p:sp>
      <p:sp>
        <p:nvSpPr>
          <p:cNvPr id="7172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de-CH" altLang="de-DE" sz="2600" smtClean="0"/>
              <a:t>Strategie als wichtiger interner Prozess: </a:t>
            </a:r>
            <a:r>
              <a:rPr lang="de-CH" altLang="de-DE" sz="2600" smtClean="0">
                <a:solidFill>
                  <a:srgbClr val="FF0000"/>
                </a:solidFill>
              </a:rPr>
              <a:t>dem Handeln eine gemeinsame Richtung geben</a:t>
            </a:r>
          </a:p>
          <a:p>
            <a:pPr lvl="1" eaLnBrk="1" hangingPunct="1"/>
            <a:r>
              <a:rPr lang="de-CH" altLang="de-DE" smtClean="0"/>
              <a:t>Kräfte bündeln</a:t>
            </a:r>
          </a:p>
          <a:p>
            <a:pPr lvl="1" eaLnBrk="1" hangingPunct="1"/>
            <a:r>
              <a:rPr lang="de-CH" altLang="de-DE" smtClean="0"/>
              <a:t>auf erwünschte Wirkung ausrichten</a:t>
            </a:r>
          </a:p>
          <a:p>
            <a:pPr eaLnBrk="1" hangingPunct="1"/>
            <a:endParaRPr lang="de-CH" altLang="de-DE" sz="2600" smtClean="0"/>
          </a:p>
          <a:p>
            <a:pPr eaLnBrk="1" hangingPunct="1"/>
            <a:r>
              <a:rPr lang="de-CH" altLang="de-DE" sz="2600" smtClean="0"/>
              <a:t>Strategie basiert auf bestehendem Waldgesetz</a:t>
            </a:r>
          </a:p>
          <a:p>
            <a:pPr lvl="1" eaLnBrk="1" hangingPunct="1"/>
            <a:r>
              <a:rPr lang="de-CH" altLang="de-DE" smtClean="0"/>
              <a:t>keine grundlegende Neuausrichtung</a:t>
            </a:r>
          </a:p>
          <a:p>
            <a:pPr lvl="1" eaLnBrk="1" hangingPunct="1"/>
            <a:r>
              <a:rPr lang="de-CH" altLang="de-DE" smtClean="0"/>
              <a:t>entspricht dem 2015 vereinbarten Entwicklungsprogramm KAWA-BWB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Aufbau Strategie</a:t>
            </a:r>
          </a:p>
        </p:txBody>
      </p:sp>
      <p:sp>
        <p:nvSpPr>
          <p:cNvPr id="5123" name="Fußzeilenplatzhalter 2"/>
          <p:cNvSpPr>
            <a:spLocks noGrp="1"/>
          </p:cNvSpPr>
          <p:nvPr>
            <p:ph type="ftr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altLang="de-DE" smtClean="0"/>
              <a:t>Amt für Wald des Kantons Bern</a:t>
            </a:r>
          </a:p>
        </p:txBody>
      </p:sp>
      <p:pic>
        <p:nvPicPr>
          <p:cNvPr id="8196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133600"/>
            <a:ext cx="5903913" cy="417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Vision – der Leitstern</a:t>
            </a:r>
          </a:p>
        </p:txBody>
      </p:sp>
      <p:sp>
        <p:nvSpPr>
          <p:cNvPr id="6147" name="Fußzeilenplatzhalter 3"/>
          <p:cNvSpPr>
            <a:spLocks noGrp="1"/>
          </p:cNvSpPr>
          <p:nvPr>
            <p:ph type="ftr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altLang="de-DE" smtClean="0"/>
              <a:t>Amt für Wald des Kantons Bern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de-CH" sz="2600" dirty="0" smtClean="0"/>
              <a:t>Der </a:t>
            </a:r>
            <a:r>
              <a:rPr lang="de-CH" sz="2600" b="1" dirty="0"/>
              <a:t>Berner Wald </a:t>
            </a:r>
            <a:r>
              <a:rPr lang="de-CH" sz="2600" dirty="0"/>
              <a:t>bleibt </a:t>
            </a:r>
            <a:r>
              <a:rPr lang="de-CH" sz="2600" dirty="0" smtClean="0"/>
              <a:t>erhalten,</a:t>
            </a:r>
            <a:br>
              <a:rPr lang="de-CH" sz="2600" dirty="0" smtClean="0"/>
            </a:br>
            <a:r>
              <a:rPr lang="de-CH" sz="2600" dirty="0" smtClean="0"/>
              <a:t>gesund</a:t>
            </a:r>
            <a:r>
              <a:rPr lang="de-CH" sz="2600" dirty="0"/>
              <a:t>, vielfältig und anpassungsfähig. </a:t>
            </a:r>
          </a:p>
          <a:p>
            <a:pPr marL="514350" indent="-514350" eaLnBrk="1" fontAlgn="auto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de-CH" sz="2600" dirty="0" smtClean="0"/>
              <a:t>Eine </a:t>
            </a:r>
            <a:r>
              <a:rPr lang="de-CH" sz="2600" dirty="0"/>
              <a:t>erfolgreiche </a:t>
            </a:r>
            <a:r>
              <a:rPr lang="de-CH" sz="2600" b="1" dirty="0"/>
              <a:t>Waldwirtschaft</a:t>
            </a:r>
            <a:r>
              <a:rPr lang="de-CH" sz="2600" dirty="0"/>
              <a:t> nutzt die Ressource Holz und erbringt Leistungen im öffentlichen Interesse. </a:t>
            </a:r>
          </a:p>
          <a:p>
            <a:pPr marL="514350" indent="-514350" eaLnBrk="1" fontAlgn="auto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de-CH" sz="2600" dirty="0" smtClean="0"/>
              <a:t>Das </a:t>
            </a:r>
            <a:r>
              <a:rPr lang="de-CH" sz="2600" b="1" dirty="0"/>
              <a:t>Amt</a:t>
            </a:r>
            <a:r>
              <a:rPr lang="de-CH" sz="2600" dirty="0"/>
              <a:t> für Wald des Kantons Bern leistet dazu einen wichtigen Beitrag und erfüllt seinen Auftrag überzeugend. </a:t>
            </a:r>
          </a:p>
          <a:p>
            <a:pPr eaLnBrk="1" fontAlgn="auto" hangingPunct="1">
              <a:spcBef>
                <a:spcPts val="0"/>
              </a:spcBef>
              <a:defRPr/>
            </a:pPr>
            <a:endParaRPr lang="de-CH" sz="2600" dirty="0"/>
          </a:p>
        </p:txBody>
      </p:sp>
      <p:pic>
        <p:nvPicPr>
          <p:cNvPr id="922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36613"/>
            <a:ext cx="24796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Dachstrategie – Ziele Amt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sz="quarter" idx="13"/>
          </p:nvPr>
        </p:nvSpPr>
        <p:spPr/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CH" sz="2600" dirty="0" smtClean="0"/>
              <a:t>Fokus auf Stärkung </a:t>
            </a:r>
            <a:r>
              <a:rPr lang="de-CH" sz="2600" dirty="0"/>
              <a:t>der Wald- und </a:t>
            </a:r>
            <a:r>
              <a:rPr lang="de-CH" sz="2600" dirty="0" smtClean="0"/>
              <a:t>Holzwirtschaft:</a:t>
            </a:r>
          </a:p>
          <a:p>
            <a:pPr marL="457200" indent="-457200" eaLnBrk="1" fontAlgn="auto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de-CH" sz="2600" dirty="0" smtClean="0"/>
              <a:t>Rahmenbedingungen für erfolgreiche Entwicklung der Wald- und Holzwirtschaft schaffen</a:t>
            </a:r>
          </a:p>
          <a:p>
            <a:pPr marL="457200" indent="-457200" eaLnBrk="1" fontAlgn="auto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de-CH" sz="2600" dirty="0" smtClean="0"/>
              <a:t>Wald in Fläche und Qualität erhalten</a:t>
            </a:r>
          </a:p>
          <a:p>
            <a:pPr marL="457200" indent="-457200" eaLnBrk="1" fontAlgn="auto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de-CH" sz="2600" dirty="0" smtClean="0"/>
              <a:t>Schutzleistungen sichern, Biodiversitätsleistungen beschaffen und Freizeitnutzungen lenken</a:t>
            </a:r>
          </a:p>
          <a:p>
            <a:pPr marL="457200" indent="-457200" eaLnBrk="1" fontAlgn="auto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de-CH" sz="2600" dirty="0"/>
              <a:t>U</a:t>
            </a:r>
            <a:r>
              <a:rPr lang="de-CH" sz="2600" dirty="0" smtClean="0"/>
              <a:t>ns aktiv in waldrelevante Politikfelder einbringen</a:t>
            </a:r>
          </a:p>
          <a:p>
            <a:pPr marL="0" indent="0"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de-CH" sz="2600" dirty="0" smtClean="0"/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altLang="de-DE" smtClean="0"/>
              <a:t>Amt für Wald des Kantons Bern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Stossrichtung Fachstrategien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sz="2600" dirty="0" smtClean="0">
                <a:solidFill>
                  <a:srgbClr val="FF0000"/>
                </a:solidFill>
              </a:rPr>
              <a:t>Waldwirtschaft: optimale Rahmenbedingungen</a:t>
            </a:r>
          </a:p>
          <a:p>
            <a:pPr lvl="1">
              <a:defRPr/>
            </a:pPr>
            <a:r>
              <a:rPr lang="de-CH" dirty="0" smtClean="0"/>
              <a:t>Professionelle, leistungsfähige Strukturen</a:t>
            </a:r>
          </a:p>
          <a:p>
            <a:pPr lvl="1">
              <a:defRPr/>
            </a:pPr>
            <a:r>
              <a:rPr lang="de-CH" dirty="0" smtClean="0"/>
              <a:t>Wettbewerbsfähige Wertschöpfungskette Holz </a:t>
            </a:r>
            <a:endParaRPr lang="de-CH" dirty="0"/>
          </a:p>
          <a:p>
            <a:pPr lvl="1">
              <a:defRPr/>
            </a:pPr>
            <a:r>
              <a:rPr lang="de-CH" dirty="0" smtClean="0"/>
              <a:t>Genügend Fachkräfte</a:t>
            </a:r>
          </a:p>
          <a:p>
            <a:pPr lvl="1">
              <a:defRPr/>
            </a:pP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Amt für Wald des Kantons Bern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Konkrete Massnahmen</a:t>
            </a:r>
            <a:r>
              <a:rPr lang="de-CH" altLang="de-DE" b="1" dirty="0" smtClean="0"/>
              <a:t/>
            </a:r>
            <a:br>
              <a:rPr lang="de-CH" altLang="de-DE" b="1" dirty="0" smtClean="0"/>
            </a:br>
            <a:endParaRPr lang="de-CH" altLang="de-DE" dirty="0" smtClean="0"/>
          </a:p>
        </p:txBody>
      </p:sp>
      <p:sp>
        <p:nvSpPr>
          <p:cNvPr id="14340" name="Inhaltsplatzhalter 3"/>
          <p:cNvSpPr>
            <a:spLocks noGrp="1"/>
          </p:cNvSpPr>
          <p:nvPr>
            <p:ph sz="quarter" idx="13"/>
          </p:nvPr>
        </p:nvSpPr>
        <p:spPr>
          <a:xfrm>
            <a:off x="971550" y="1772816"/>
            <a:ext cx="7777163" cy="4535909"/>
          </a:xfrm>
        </p:spPr>
        <p:txBody>
          <a:bodyPr/>
          <a:lstStyle/>
          <a:p>
            <a:r>
              <a:rPr lang="de-CH" altLang="de-DE" sz="2400" dirty="0" smtClean="0"/>
              <a:t>Strategie: Waldwirtschaft stärken </a:t>
            </a:r>
            <a:br>
              <a:rPr lang="de-CH" altLang="de-DE" sz="2400" dirty="0" smtClean="0"/>
            </a:br>
            <a:r>
              <a:rPr lang="de-CH" sz="2400" dirty="0" smtClean="0">
                <a:sym typeface="Wingdings"/>
              </a:rPr>
              <a:t></a:t>
            </a:r>
            <a:r>
              <a:rPr lang="de-CH" altLang="de-DE" sz="2400" dirty="0" smtClean="0"/>
              <a:t> gesellschaftliche Bedürfnisse langfristig sichern</a:t>
            </a:r>
          </a:p>
          <a:p>
            <a:r>
              <a:rPr lang="de-CH" altLang="de-DE" sz="2400" dirty="0" smtClean="0"/>
              <a:t>Unternehmerische Entwicklung der Waldwirtschaft fördern</a:t>
            </a:r>
          </a:p>
          <a:p>
            <a:pPr lvl="1"/>
            <a:r>
              <a:rPr lang="de-CH" altLang="de-DE" sz="2400" dirty="0" smtClean="0"/>
              <a:t>im grösseren öffentlichen Wald </a:t>
            </a:r>
            <a:br>
              <a:rPr lang="de-CH" altLang="de-DE" sz="2400" dirty="0" smtClean="0"/>
            </a:br>
            <a:r>
              <a:rPr lang="de-CH" sz="2400" dirty="0" smtClean="0">
                <a:sym typeface="Wingdings"/>
              </a:rPr>
              <a:t></a:t>
            </a:r>
            <a:r>
              <a:rPr lang="de-CH" altLang="de-DE" sz="2400" dirty="0" smtClean="0">
                <a:sym typeface="Wingdings" pitchFamily="2" charset="2"/>
              </a:rPr>
              <a:t> </a:t>
            </a:r>
            <a:r>
              <a:rPr lang="de-CH" altLang="de-DE" sz="2400" dirty="0" smtClean="0"/>
              <a:t>leistungsfähige Forstbetriebe</a:t>
            </a:r>
          </a:p>
          <a:p>
            <a:pPr lvl="1"/>
            <a:r>
              <a:rPr lang="de-CH" altLang="de-DE" sz="2400" b="1" dirty="0" smtClean="0"/>
              <a:t>im übrigen (kleinstrukturierten) Wald</a:t>
            </a:r>
            <a:r>
              <a:rPr lang="de-CH" altLang="de-DE" sz="2400" dirty="0" smtClean="0"/>
              <a:t/>
            </a:r>
            <a:br>
              <a:rPr lang="de-CH" altLang="de-DE" sz="2400" dirty="0" smtClean="0"/>
            </a:br>
            <a:r>
              <a:rPr lang="de-CH" sz="2400" dirty="0" smtClean="0">
                <a:sym typeface="Wingdings"/>
              </a:rPr>
              <a:t></a:t>
            </a:r>
            <a:r>
              <a:rPr lang="de-CH" altLang="de-DE" sz="2400" dirty="0" smtClean="0">
                <a:sym typeface="Wingdings" pitchFamily="2" charset="2"/>
              </a:rPr>
              <a:t> DL-Unternehmen der Waldbesitzer z.B. für Holzverkauf, Organisation Holzschläge etc.</a:t>
            </a:r>
            <a:endParaRPr lang="de-CH" altLang="de-DE" sz="24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de-CH" altLang="de-DE" sz="2400" dirty="0" smtClean="0">
                <a:solidFill>
                  <a:srgbClr val="FF0000"/>
                </a:solidFill>
              </a:rPr>
              <a:t>Kanton will Entwicklung optimal unterstützen.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altLang="de-DE" sz="2400" dirty="0" smtClean="0">
                <a:solidFill>
                  <a:srgbClr val="FF0000"/>
                </a:solidFill>
                <a:sym typeface="Wingdings" pitchFamily="2" charset="2"/>
              </a:rPr>
              <a:t>Revierorganisation soll sich dem betrieblichen Bedarf </a:t>
            </a:r>
            <a:br>
              <a:rPr lang="de-CH" altLang="de-DE" sz="2400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de-CH" altLang="de-DE" sz="2400" dirty="0" smtClean="0">
                <a:solidFill>
                  <a:srgbClr val="FF0000"/>
                </a:solidFill>
                <a:sym typeface="Wingdings" pitchFamily="2" charset="2"/>
              </a:rPr>
              <a:t>flexibel anpassen.</a:t>
            </a:r>
          </a:p>
        </p:txBody>
      </p:sp>
      <p:sp>
        <p:nvSpPr>
          <p:cNvPr id="5" name="Fußzeilenplatzhalter 2"/>
          <p:cNvSpPr txBox="1">
            <a:spLocks/>
          </p:cNvSpPr>
          <p:nvPr/>
        </p:nvSpPr>
        <p:spPr bwMode="auto">
          <a:xfrm>
            <a:off x="5148263" y="6524625"/>
            <a:ext cx="3600450" cy="217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de-CH" altLang="de-DE" sz="900" dirty="0" smtClean="0">
                <a:solidFill>
                  <a:srgbClr val="000000"/>
                </a:solidFill>
              </a:rPr>
              <a:t>Amt für Wald des Kantons Bern</a:t>
            </a:r>
          </a:p>
        </p:txBody>
      </p:sp>
    </p:spTree>
    <p:extLst>
      <p:ext uri="{BB962C8B-B14F-4D97-AF65-F5344CB8AC3E}">
        <p14:creationId xmlns:p14="http://schemas.microsoft.com/office/powerpoint/2010/main" val="439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n_Präsentation">
  <a:themeElements>
    <a:clrScheme name="KantonB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595959"/>
      </a:accent1>
      <a:accent2>
        <a:srgbClr val="FF0000"/>
      </a:accent2>
      <a:accent3>
        <a:srgbClr val="4A81B6"/>
      </a:accent3>
      <a:accent4>
        <a:srgbClr val="CFCFCF"/>
      </a:accent4>
      <a:accent5>
        <a:srgbClr val="97B8C7"/>
      </a:accent5>
      <a:accent6>
        <a:srgbClr val="1D4575"/>
      </a:accent6>
      <a:hlink>
        <a:srgbClr val="0000FF"/>
      </a:hlink>
      <a:folHlink>
        <a:srgbClr val="800080"/>
      </a:folHlink>
    </a:clrScheme>
    <a:fontScheme name="Kanton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Kanton_Präsentation">
  <a:themeElements>
    <a:clrScheme name="KantonB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595959"/>
      </a:accent1>
      <a:accent2>
        <a:srgbClr val="FF0000"/>
      </a:accent2>
      <a:accent3>
        <a:srgbClr val="4A81B6"/>
      </a:accent3>
      <a:accent4>
        <a:srgbClr val="CFCFCF"/>
      </a:accent4>
      <a:accent5>
        <a:srgbClr val="97B8C7"/>
      </a:accent5>
      <a:accent6>
        <a:srgbClr val="1D4575"/>
      </a:accent6>
      <a:hlink>
        <a:srgbClr val="0000FF"/>
      </a:hlink>
      <a:folHlink>
        <a:srgbClr val="800080"/>
      </a:folHlink>
    </a:clrScheme>
    <a:fontScheme name="Kanton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Kanton_Präsentation">
  <a:themeElements>
    <a:clrScheme name="KantonB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595959"/>
      </a:accent1>
      <a:accent2>
        <a:srgbClr val="FF0000"/>
      </a:accent2>
      <a:accent3>
        <a:srgbClr val="4A81B6"/>
      </a:accent3>
      <a:accent4>
        <a:srgbClr val="CFCFCF"/>
      </a:accent4>
      <a:accent5>
        <a:srgbClr val="97B8C7"/>
      </a:accent5>
      <a:accent6>
        <a:srgbClr val="1D4575"/>
      </a:accent6>
      <a:hlink>
        <a:srgbClr val="0000FF"/>
      </a:hlink>
      <a:folHlink>
        <a:srgbClr val="800080"/>
      </a:folHlink>
    </a:clrScheme>
    <a:fontScheme name="Kanton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Kanton_Präsentation</Template>
  <TotalTime>0</TotalTime>
  <Words>457</Words>
  <Application>Microsoft Office PowerPoint</Application>
  <PresentationFormat>Bildschirmpräsentation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Kanton_Präsentation</vt:lpstr>
      <vt:lpstr>1_Kanton_Präsentation</vt:lpstr>
      <vt:lpstr>2_Kanton_Präsentation</vt:lpstr>
      <vt:lpstr>Präsidentenkonferenz Berner Waldbesitzer, 29.08.2017  Strategie Geschäftsfeld Wald </vt:lpstr>
      <vt:lpstr>Wald und Holz haben Potenzial! –  Wie nutzen wir es?</vt:lpstr>
      <vt:lpstr>PowerPoint-Präsentation</vt:lpstr>
      <vt:lpstr>Weshalb eine neue Strategie?</vt:lpstr>
      <vt:lpstr>Aufbau Strategie</vt:lpstr>
      <vt:lpstr>Vision – der Leitstern</vt:lpstr>
      <vt:lpstr>Dachstrategie – Ziele Amt</vt:lpstr>
      <vt:lpstr>Stossrichtung Fachstrategien (1)</vt:lpstr>
      <vt:lpstr>Konkrete Massnahmen </vt:lpstr>
      <vt:lpstr>Stossrichtung Fachstrategien (2)</vt:lpstr>
      <vt:lpstr>Stossrichtung Fachstrategien (3)</vt:lpstr>
      <vt:lpstr>Nutzen für Waldbesitzende</vt:lpstr>
      <vt:lpstr>Kanton  Waldbesitzer Die Rollen sind klar!</vt:lpstr>
      <vt:lpstr>Weiteres Vorgehen</vt:lpstr>
      <vt:lpstr>PowerPoint-Präsentation</vt:lpstr>
    </vt:vector>
  </TitlesOfParts>
  <Company>Kanton Bern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Präsidentenkonferenz Berner Waldbesitzer 29. August 2017</dc:title>
  <dc:creator>Sonja Stalder</dc:creator>
  <cp:lastModifiedBy>Roger Schmidt</cp:lastModifiedBy>
  <cp:revision>27</cp:revision>
  <cp:lastPrinted>2017-08-29T13:55:44Z</cp:lastPrinted>
  <dcterms:created xsi:type="dcterms:W3CDTF">2017-08-18T14:11:49Z</dcterms:created>
  <dcterms:modified xsi:type="dcterms:W3CDTF">2017-08-29T13:58:17Z</dcterms:modified>
</cp:coreProperties>
</file>